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229600" y="457200"/>
            <a:ext cx="1828800" cy="457200"/>
          </a:xfrm>
          <a:prstGeom prst="rect">
            <a:avLst/>
          </a:prstGeom>
          <a:noFill/>
        </p:spPr>
        <p:txBody>
          <a:bodyPr wrap="none">
            <a:spAutoFit/>
          </a:bodyPr>
          <a:lstStyle/>
          <a:p>
            <a:pPr algn="r">
              <a:defRPr b="0" sz="3200">
                <a:solidFill>
                  <a:srgbClr val="425369"/>
                </a:solidFill>
                <a:latin typeface="Avenir Next"/>
              </a:defRPr>
            </a:pPr>
            <a:r>
              <a:rPr/>
              <a:t>TEST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dirty="0"/>
              <a:t>The graph below reflects your current stage of maturity in relation to </a:t>
            </a:r>
            <a:r>
              <a:rPr lang="en-GB" b="1" dirty="0"/>
              <a:t>strategy</a:t>
            </a:r>
            <a:r>
              <a:rPr lang="en-GB"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identified and prioritised in the context of </a:t>
            </a:r>
          </a:p>
          <a:p>
            <a:pPr algn="l">
              <a:defRPr b="0" sz="950">
                <a:solidFill>
                  <a:srgbClr val="425369"/>
                </a:solidFill>
                <a:latin typeface="Avenir Next"/>
              </a:defRPr>
            </a:pPr>
            <a:r>
              <a:rPr/>
              <a:t>the organization and its strategy. Consideration needs to be given to the potential to spin off in the future and the </a:t>
            </a:r>
          </a:p>
          <a:p>
            <a:pPr algn="l">
              <a:defRPr b="0" sz="95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Define the stakeholders of the Impact Management capability to clarify and clearly articulate the purpose within the </a:t>
            </a:r>
          </a:p>
          <a:p>
            <a:pPr algn="l">
              <a:defRPr b="0" sz="950">
                <a:solidFill>
                  <a:srgbClr val="425369"/>
                </a:solidFill>
                <a:latin typeface="Avenir Next"/>
              </a:defRPr>
            </a:pPr>
            <a:r>
              <a:rPr/>
              <a:t>context and operating structure.</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It is recommended that a programme review and internal stakeholder engagement process supports and informs the </a:t>
            </a:r>
          </a:p>
          <a:p>
            <a:pPr algn="l">
              <a:defRPr b="0" sz="950">
                <a:solidFill>
                  <a:srgbClr val="425369"/>
                </a:solidFill>
                <a:latin typeface="Avenir Next"/>
              </a:defRPr>
            </a:pPr>
            <a:r>
              <a:rPr/>
              <a:t>implementation of a  Theory of Change for the organisation. The review process should seek to engage those with lived </a:t>
            </a:r>
          </a:p>
          <a:p>
            <a:pPr algn="l">
              <a:defRPr b="0" sz="950">
                <a:solidFill>
                  <a:srgbClr val="425369"/>
                </a:solidFill>
                <a:latin typeface="Avenir Next"/>
              </a:defRPr>
            </a:pPr>
            <a:r>
              <a:rPr/>
              <a:t>experience (programme staff) implementing on the ground (those closest to the problem), to understand what is working </a:t>
            </a:r>
          </a:p>
          <a:p>
            <a:pPr algn="l">
              <a:defRPr b="0" sz="950">
                <a:solidFill>
                  <a:srgbClr val="425369"/>
                </a:solidFill>
                <a:latin typeface="Avenir Next"/>
              </a:defRPr>
            </a:pPr>
            <a:r>
              <a:rPr/>
              <a:t>in the organisation’s current social service delivery, what is not working, what needs in the community are hindering </a:t>
            </a:r>
          </a:p>
          <a:p>
            <a:pPr algn="l">
              <a:defRPr b="0" sz="95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talent</a:t>
            </a:r>
            <a:r>
              <a:rPr lang="en-GB"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2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Identify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t>
            </a:r>
          </a:p>
          <a:p>
            <a:pPr algn="l">
              <a:defRPr b="0" sz="950">
                <a:solidFill>
                  <a:srgbClr val="425369"/>
                </a:solidFill>
                <a:latin typeface="Avenir Next"/>
              </a:defRPr>
            </a:pPr>
            <a:r>
              <a:rPr/>
              <a:t>and the capability is established, with a workplan and prioritization of collateral to develop).​ If recruitment to fulfil </a:t>
            </a:r>
          </a:p>
          <a:p>
            <a:pPr algn="l">
              <a:defRPr b="0" sz="950">
                <a:solidFill>
                  <a:srgbClr val="425369"/>
                </a:solidFill>
                <a:latin typeface="Avenir Next"/>
              </a:defRPr>
            </a:pPr>
            <a:r>
              <a:rPr/>
              <a:t>the team composition requirements is slow and / a lower job level is required on a permanent basis, there will be a </a:t>
            </a:r>
          </a:p>
          <a:p>
            <a:pPr algn="l">
              <a:defRPr b="0" sz="950">
                <a:solidFill>
                  <a:srgbClr val="425369"/>
                </a:solidFill>
                <a:latin typeface="Avenir Next"/>
              </a:defRPr>
            </a:pPr>
            <a:r>
              <a:rPr/>
              <a:t>lag on the development of consistent collateral and training coming from the Impact Management Capability. This will </a:t>
            </a:r>
          </a:p>
          <a:p>
            <a:pPr algn="l">
              <a:defRPr b="0" sz="950">
                <a:solidFill>
                  <a:srgbClr val="425369"/>
                </a:solidFill>
                <a:latin typeface="Avenir Next"/>
              </a:defRPr>
            </a:pPr>
            <a:r>
              <a:rPr/>
              <a:t>have a knock-on effect on implementation of impact measurement. ​A partner could assist initially to identify and / </a:t>
            </a:r>
          </a:p>
          <a:p>
            <a:pPr algn="l">
              <a:defRPr b="0" sz="950">
                <a:solidFill>
                  <a:srgbClr val="425369"/>
                </a:solidFill>
                <a:latin typeface="Avenir Next"/>
              </a:defRPr>
            </a:pPr>
            <a:r>
              <a:rPr/>
              <a:t>develop specific standardised collateral (templates, tools, processes and training) to equip teams within the organization. </a:t>
            </a:r>
          </a:p>
          <a:p>
            <a:pPr algn="l">
              <a:defRPr b="0" sz="950">
                <a:solidFill>
                  <a:srgbClr val="425369"/>
                </a:solidFill>
                <a:latin typeface="Avenir Next"/>
              </a:defRPr>
            </a:pPr>
            <a:r>
              <a:rPr/>
              <a:t>In 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of the organization (consideration for developing </a:t>
            </a:r>
          </a:p>
          <a:p>
            <a:pPr algn="l">
              <a:defRPr b="0" sz="950">
                <a:solidFill>
                  <a:srgbClr val="425369"/>
                </a:solidFill>
                <a:latin typeface="Avenir Next"/>
              </a:defRPr>
            </a:pPr>
            <a:r>
              <a:rPr/>
              <a:t>job profiles).</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processes</a:t>
            </a:r>
            <a:r>
              <a:rPr lang="en-GB"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191625" cy="334963"/>
          </a:xfrm>
        </p:spPr>
        <p:txBody>
          <a:bodyPr/>
          <a:lstStyle/>
          <a:p>
            <a:r>
              <a:rPr lang="en-GB" sz="120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An option could be to work with a partner to initially develop the processes </a:t>
            </a:r>
          </a:p>
          <a:p>
            <a:pPr algn="l">
              <a:defRPr b="0" sz="950">
                <a:solidFill>
                  <a:srgbClr val="425369"/>
                </a:solidFill>
                <a:latin typeface="Avenir Next"/>
              </a:defRPr>
            </a:pPr>
            <a:r>
              <a:rPr/>
              <a:t>that will guide the Impact Management Capability team.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data</a:t>
            </a:r>
            <a:r>
              <a:rPr lang="en-GB"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3024"/>
            <a:ext cx="9191625" cy="334963"/>
          </a:xfrm>
        </p:spPr>
        <p:txBody>
          <a:bodyPr/>
          <a:lstStyle/>
          <a:p>
            <a:r>
              <a:rPr lang="en-GB" sz="12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Define and develop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measurement</a:t>
            </a:r>
            <a:r>
              <a:rPr lang="en-GB"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6287"/>
            <a:ext cx="9464041" cy="334963"/>
          </a:xfrm>
        </p:spPr>
        <p:txBody>
          <a:bodyPr/>
          <a:lstStyle/>
          <a:p>
            <a:r>
              <a:rPr lang="en-GB" sz="12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well-defined indicators that are consistent (build time series data to track and understand performance </a:t>
            </a:r>
          </a:p>
          <a:p>
            <a:pPr algn="l">
              <a:defRPr b="0" sz="950">
                <a:solidFill>
                  <a:srgbClr val="425369"/>
                </a:solidFill>
                <a:latin typeface="Avenir Next"/>
              </a:defRPr>
            </a:pPr>
            <a:r>
              <a:rPr/>
              <a:t>over time), and clearly stated with specific parameters within the Impact Measurement Framework (IMF)  – for each level of the </a:t>
            </a:r>
          </a:p>
          <a:p>
            <a:pPr algn="l">
              <a:defRPr b="0" sz="950">
                <a:solidFill>
                  <a:srgbClr val="425369"/>
                </a:solidFill>
                <a:latin typeface="Avenir Next"/>
              </a:defRPr>
            </a:pPr>
            <a:r>
              <a:rPr/>
              <a:t>Theory of Change. See the example Impact Measurement framework overview to guide the type of information typically</a:t>
            </a:r>
          </a:p>
          <a:p>
            <a:pPr algn="l">
              <a:defRPr b="0" sz="950">
                <a:solidFill>
                  <a:srgbClr val="425369"/>
                </a:solidFill>
                <a:latin typeface="Avenir Next"/>
              </a:defRPr>
            </a:pPr>
            <a:r>
              <a:rPr/>
              <a:t> included in the Impact Measurement Framework. Ensure all new ‘programmes’ (and / communities operating in) have aligned </a:t>
            </a:r>
          </a:p>
          <a:p>
            <a:pPr algn="l">
              <a:defRPr b="0" sz="950">
                <a:solidFill>
                  <a:srgbClr val="425369"/>
                </a:solidFill>
                <a:latin typeface="Avenir Next"/>
              </a:defRPr>
            </a:pPr>
            <a:r>
              <a:rPr/>
              <a:t>Impact Measurement Frameworks as they are built out and are incorporated end-to-end. Include stakeholder engagement in </a:t>
            </a:r>
          </a:p>
          <a:p>
            <a:pPr algn="l">
              <a:defRPr b="0" sz="950">
                <a:solidFill>
                  <a:srgbClr val="425369"/>
                </a:solidFill>
                <a:latin typeface="Avenir Next"/>
              </a:defRPr>
            </a:pPr>
            <a:r>
              <a:rPr/>
              <a:t>the process to ensure measures identified are practical and you are able to collect the proposed data in practice. Combine this </a:t>
            </a:r>
          </a:p>
          <a:p>
            <a:pPr algn="l">
              <a:defRPr b="0" sz="950">
                <a:solidFill>
                  <a:srgbClr val="425369"/>
                </a:solidFill>
                <a:latin typeface="Avenir Next"/>
              </a:defRPr>
            </a:pPr>
            <a:r>
              <a:rPr/>
              <a:t>stakeholder engagement with the selection of appropriate tools that are fit-for-context (i.e. relevant for the organization's </a:t>
            </a:r>
          </a:p>
          <a:p>
            <a:pPr algn="l">
              <a:defRPr b="0" sz="95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templates and training (see ”equipping” in Talent dimensions) required to socialise the Impact </a:t>
            </a:r>
          </a:p>
          <a:p>
            <a:pPr algn="l">
              <a:defRPr b="0" sz="950">
                <a:solidFill>
                  <a:srgbClr val="425369"/>
                </a:solidFill>
                <a:latin typeface="Avenir Next"/>
              </a:defRPr>
            </a:pPr>
            <a:r>
              <a:rPr/>
              <a:t>Measurement framework and associated tools and processes across all levels of the organization and enable execution to </a:t>
            </a:r>
          </a:p>
          <a:p>
            <a:pPr algn="l">
              <a:defRPr b="0" sz="950">
                <a:solidFill>
                  <a:srgbClr val="425369"/>
                </a:solidFill>
                <a:latin typeface="Avenir Next"/>
              </a:defRPr>
            </a:pPr>
            <a:r>
              <a:rPr/>
              <a:t>plan. Finalize and implement a plan for development of these consistent templates and training collateral (the comprehensive </a:t>
            </a:r>
          </a:p>
          <a:p>
            <a:pPr algn="l">
              <a:defRPr b="0" sz="95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76287"/>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Measurement dimension. </a:t>
            </a:r>
            <a:endParaRPr lang="en-GB" sz="1200" dirty="0"/>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Develop research strategy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reporting</a:t>
            </a:r>
            <a:r>
              <a:rPr lang="en-GB"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2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stakeholder reporting needs in relation to the Impact Strategy and IMF developed and associated timeframes (unlikely </a:t>
            </a:r>
          </a:p>
          <a:p>
            <a:pPr algn="l">
              <a:defRPr b="0" sz="950">
                <a:solidFill>
                  <a:srgbClr val="425369"/>
                </a:solidFill>
                <a:latin typeface="Avenir Next"/>
              </a:defRPr>
            </a:pPr>
            <a:r>
              <a:rPr/>
              <a:t>given the range of stakeholders that automated reporting would be feasible and priority in year 1). ​Understand reporting </a:t>
            </a:r>
          </a:p>
          <a:p>
            <a:pPr algn="l">
              <a:defRPr b="0" sz="950">
                <a:solidFill>
                  <a:srgbClr val="425369"/>
                </a:solidFill>
                <a:latin typeface="Avenir Next"/>
              </a:defRPr>
            </a:pPr>
            <a:r>
              <a:rPr/>
              <a:t>standards environment and implications. ​ </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​Select the standards that are relevant and develop plans for integration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technology</a:t>
            </a:r>
            <a:r>
              <a:rPr lang="en-GB"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2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Implement the identified relevant tools and / applications and identify the best practices for use. Evaluation of tools and / </a:t>
            </a:r>
          </a:p>
          <a:p>
            <a:pPr algn="l">
              <a:defRPr b="0" sz="950">
                <a:solidFill>
                  <a:srgbClr val="425369"/>
                </a:solidFill>
                <a:latin typeface="Avenir Next"/>
              </a:defRPr>
            </a:pPr>
            <a:r>
              <a:rPr/>
              <a:t>applications is set up. </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Tes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63241"/>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states are:</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5715000" y="1024128"/>
            <a:ext cx="1828800" cy="457200"/>
          </a:xfrm>
          <a:prstGeom prst="rect">
            <a:avLst/>
          </a:prstGeom>
          <a:noFill/>
        </p:spPr>
        <p:txBody>
          <a:bodyPr wrap="none">
            <a:spAutoFit/>
          </a:bodyPr>
          <a:lstStyle/>
          <a:p>
            <a:pPr algn="l">
              <a:defRPr b="0" sz="950">
                <a:solidFill>
                  <a:srgbClr val="425369"/>
                </a:solidFill>
                <a:latin typeface="Avenir Next"/>
              </a:defRPr>
            </a:pPr>
            <a:r>
              <a:rPr/>
              <a:t>Capability Purpose, Equipping, Responsibility  Framework, Data Quality, Evaluation,</a:t>
            </a:r>
          </a:p>
        </p:txBody>
      </p:sp>
      <p:sp>
        <p:nvSpPr>
          <p:cNvPr id="12" name="TextBox 11"/>
          <p:cNvSpPr txBox="1"/>
          <p:nvPr/>
        </p:nvSpPr>
        <p:spPr>
          <a:xfrm>
            <a:off x="914400" y="1207008"/>
            <a:ext cx="1828800" cy="457200"/>
          </a:xfrm>
          <a:prstGeom prst="rect">
            <a:avLst/>
          </a:prstGeom>
          <a:noFill/>
        </p:spPr>
        <p:txBody>
          <a:bodyPr wrap="none">
            <a:spAutoFit/>
          </a:bodyPr>
          <a:lstStyle/>
          <a:p>
            <a:pPr algn="l">
              <a:defRPr b="0" sz="950">
                <a:solidFill>
                  <a:srgbClr val="425369"/>
                </a:solidFill>
                <a:latin typeface="Avenir Next"/>
              </a:defRPr>
            </a:pPr>
            <a:r>
              <a:rPr/>
              <a:t>and Reporting Framework.</a:t>
            </a: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548640" y="1554480"/>
            <a:ext cx="6400800" cy="914400"/>
          </a:xfrm>
          <a:prstGeom prst="rect">
            <a:avLst/>
          </a:prstGeom>
          <a:noFill/>
        </p:spPr>
        <p:txBody>
          <a:bodyPr wrap="none">
            <a:spAutoFit/>
          </a:bodyPr>
          <a:lstStyle/>
          <a:p>
            <a:pPr algn="l">
              <a:defRPr b="0" sz="950">
                <a:solidFill>
                  <a:srgbClr val="425369"/>
                </a:solidFill>
                <a:latin typeface="Avenir Next"/>
              </a:defRPr>
            </a:pPr>
            <a:r>
              <a:rPr/>
              <a:t>Refine, and finalise Impact Strategy (e.g. Theory of Change).</a:t>
            </a:r>
          </a:p>
        </p:txBody>
      </p:sp>
      <p:sp>
        <p:nvSpPr>
          <p:cNvPr id="15" name="TextBox 14"/>
          <p:cNvSpPr txBox="1"/>
          <p:nvPr/>
        </p:nvSpPr>
        <p:spPr>
          <a:xfrm>
            <a:off x="987552" y="2011680"/>
            <a:ext cx="6400800" cy="914400"/>
          </a:xfrm>
          <a:prstGeom prst="rect">
            <a:avLst/>
          </a:prstGeom>
          <a:noFill/>
        </p:spPr>
        <p:txBody>
          <a:bodyPr wrap="none">
            <a:spAutoFit/>
          </a:bodyPr>
          <a:lstStyle/>
          <a:p>
            <a:pPr algn="l">
              <a:defRPr b="0" sz="95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824228" y="2468880"/>
            <a:ext cx="6400800" cy="914400"/>
          </a:xfrm>
          <a:prstGeom prst="rect">
            <a:avLst/>
          </a:prstGeom>
          <a:noFill/>
        </p:spPr>
        <p:txBody>
          <a:bodyPr wrap="none">
            <a:spAutoFit/>
          </a:bodyPr>
          <a:lstStyle/>
          <a:p>
            <a:pPr algn="l">
              <a:defRPr b="0" sz="95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91056" y="2926080"/>
            <a:ext cx="6400800" cy="914400"/>
          </a:xfrm>
          <a:prstGeom prst="rect">
            <a:avLst/>
          </a:prstGeom>
          <a:noFill/>
        </p:spPr>
        <p:txBody>
          <a:bodyPr wrap="none">
            <a:spAutoFit/>
          </a:bodyPr>
          <a:lstStyle/>
          <a:p>
            <a:pPr algn="l">
              <a:defRPr b="0" sz="950">
                <a:solidFill>
                  <a:srgbClr val="425369"/>
                </a:solidFill>
                <a:latin typeface="Avenir Next"/>
              </a:defRPr>
            </a:pPr>
            <a:r>
              <a:rPr/>
              <a:t>Develop  and deploy standards collateral, templates and training to enable internal team and stakeholders to implement Impact </a:t>
            </a:r>
          </a:p>
          <a:p>
            <a:pPr algn="l">
              <a:defRPr b="0" sz="950">
                <a:solidFill>
                  <a:srgbClr val="425369"/>
                </a:solidFill>
                <a:latin typeface="Avenir Next"/>
              </a:defRPr>
            </a:pPr>
            <a:r>
              <a:rPr/>
              <a:t>Management capability.</a:t>
            </a:r>
          </a:p>
        </p:txBody>
      </p:sp>
      <p:sp>
        <p:nvSpPr>
          <p:cNvPr id="18" name="TextBox 17"/>
          <p:cNvSpPr txBox="1"/>
          <p:nvPr/>
        </p:nvSpPr>
        <p:spPr>
          <a:xfrm>
            <a:off x="2020824" y="3383280"/>
            <a:ext cx="6400800" cy="914400"/>
          </a:xfrm>
          <a:prstGeom prst="rect">
            <a:avLst/>
          </a:prstGeom>
          <a:noFill/>
        </p:spPr>
        <p:txBody>
          <a:bodyPr wrap="none">
            <a:spAutoFit/>
          </a:bodyPr>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347472" y="3840480"/>
            <a:ext cx="6400800" cy="914400"/>
          </a:xfrm>
          <a:prstGeom prst="rect">
            <a:avLst/>
          </a:prstGeom>
          <a:noFill/>
        </p:spPr>
        <p:txBody>
          <a:bodyPr wrap="none">
            <a:spAutoFit/>
          </a:bodyPr>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033271" y="4297680"/>
            <a:ext cx="6400800" cy="914400"/>
          </a:xfrm>
          <a:prstGeom prst="rect">
            <a:avLst/>
          </a:prstGeom>
          <a:noFill/>
        </p:spPr>
        <p:txBody>
          <a:bodyPr wrap="none">
            <a:spAutoFit/>
          </a:bodyPr>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5F3FD7B-E23D-460A-BD04-64EB90C983C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4268</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188</cp:revision>
  <cp:lastPrinted>2023-10-27T06:48:18Z</cp:lastPrinted>
  <dcterms:created xsi:type="dcterms:W3CDTF">2018-01-08T18:03:55Z</dcterms:created>
  <dcterms:modified xsi:type="dcterms:W3CDTF">2024-04-17T07:14:18Z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